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11" r:id="rId3"/>
    <p:sldId id="316" r:id="rId4"/>
    <p:sldId id="317" r:id="rId5"/>
    <p:sldId id="318" r:id="rId6"/>
    <p:sldId id="319" r:id="rId7"/>
    <p:sldId id="320" r:id="rId8"/>
    <p:sldId id="321" r:id="rId9"/>
    <p:sldId id="334" r:id="rId10"/>
    <p:sldId id="322" r:id="rId11"/>
    <p:sldId id="323" r:id="rId12"/>
    <p:sldId id="324" r:id="rId13"/>
    <p:sldId id="335" r:id="rId14"/>
    <p:sldId id="325" r:id="rId15"/>
    <p:sldId id="326" r:id="rId16"/>
    <p:sldId id="328" r:id="rId17"/>
    <p:sldId id="327" r:id="rId18"/>
    <p:sldId id="329" r:id="rId19"/>
    <p:sldId id="330" r:id="rId20"/>
    <p:sldId id="332" r:id="rId21"/>
    <p:sldId id="333" r:id="rId22"/>
    <p:sldId id="336" r:id="rId23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FF0000"/>
    <a:srgbClr val="C0C0C0"/>
    <a:srgbClr val="EAEAEA"/>
    <a:srgbClr val="5F5F5F"/>
    <a:srgbClr val="4D4D4D"/>
    <a:srgbClr val="18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187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14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2CA994AD-ACB0-431F-88AD-2C204D8ACBD8}" type="slidenum">
              <a:rPr lang="hr-HR" altLang="sr-Latn-RS"/>
              <a:pPr>
                <a:defRPr/>
              </a:pPr>
              <a:t>‹#›</a:t>
            </a:fld>
            <a:endParaRPr lang="hr-HR" alt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noProof="0" smtClean="0"/>
              <a:t>Click to edit Master text styles</a:t>
            </a:r>
          </a:p>
          <a:p>
            <a:pPr lvl="1"/>
            <a:r>
              <a:rPr lang="hr-HR" noProof="0" smtClean="0"/>
              <a:t>Second level</a:t>
            </a:r>
          </a:p>
          <a:p>
            <a:pPr lvl="2"/>
            <a:r>
              <a:rPr lang="hr-HR" noProof="0" smtClean="0"/>
              <a:t>Third level</a:t>
            </a:r>
          </a:p>
          <a:p>
            <a:pPr lvl="3"/>
            <a:r>
              <a:rPr lang="hr-HR" noProof="0" smtClean="0"/>
              <a:t>Fourth level</a:t>
            </a:r>
          </a:p>
          <a:p>
            <a:pPr lvl="4"/>
            <a:r>
              <a:rPr lang="hr-HR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F8CC0DD7-7736-4846-B96A-258BD740FDB8}" type="slidenum">
              <a:rPr lang="hr-HR" altLang="sr-Latn-RS"/>
              <a:pPr>
                <a:defRPr/>
              </a:pPr>
              <a:t>‹#›</a:t>
            </a:fld>
            <a:endParaRPr lang="hr-HR" alt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2</a:t>
            </a:fld>
            <a:endParaRPr lang="hr-HR" altLang="sr-Latn-RS" sz="13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11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219933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12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22801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13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18215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14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46535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15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265725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16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126550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17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753808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18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776164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19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104208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20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3656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3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192607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21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298194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4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07136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5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861066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6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526879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7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237262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8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322506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9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2895166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r-Latn-CS" altLang="sr-Latn-R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02E31-F7BC-42A3-B8B0-B64D9DF52118}" type="slidenum">
              <a:rPr lang="hr-HR" altLang="sr-Latn-RS" sz="1300" smtClean="0"/>
              <a:pPr>
                <a:spcBef>
                  <a:spcPct val="0"/>
                </a:spcBef>
              </a:pPr>
              <a:t>10</a:t>
            </a:fld>
            <a:endParaRPr lang="hr-HR" altLang="sr-Latn-RS" sz="1300" smtClean="0"/>
          </a:p>
        </p:txBody>
      </p:sp>
    </p:spTree>
    <p:extLst>
      <p:ext uri="{BB962C8B-B14F-4D97-AF65-F5344CB8AC3E}">
        <p14:creationId xmlns:p14="http://schemas.microsoft.com/office/powerpoint/2010/main" val="159259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323850" y="3502025"/>
            <a:ext cx="828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9" descr="logo_fer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4450"/>
            <a:ext cx="803275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D:\Mislav\Uprava_FER-a\Organizacija\UNIZG_vizualni_identitet\UniZg-Logo-Sastavnica_mg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4450"/>
            <a:ext cx="120015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2812832"/>
            <a:ext cx="8280920" cy="646331"/>
          </a:xfrm>
          <a:ln algn="ctr"/>
        </p:spPr>
        <p:txBody>
          <a:bodyPr/>
          <a:lstStyle>
            <a:lvl1pPr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hr-HR" dirty="0" err="1"/>
              <a:t>Click</a:t>
            </a:r>
            <a:r>
              <a:rPr lang="hr-HR" dirty="0"/>
              <a:t> to </a:t>
            </a:r>
            <a:r>
              <a:rPr lang="hr-HR" dirty="0" err="1"/>
              <a:t>edit</a:t>
            </a:r>
            <a:r>
              <a:rPr lang="hr-HR" dirty="0"/>
              <a:t> </a:t>
            </a:r>
            <a:r>
              <a:rPr lang="hr-HR" dirty="0" err="1"/>
              <a:t>Master</a:t>
            </a:r>
            <a:r>
              <a:rPr lang="hr-HR" dirty="0"/>
              <a:t> </a:t>
            </a:r>
            <a:r>
              <a:rPr lang="hr-HR"/>
              <a:t>title </a:t>
            </a:r>
            <a:r>
              <a:rPr lang="hr-HR" smtClean="0"/>
              <a:t>style</a:t>
            </a:r>
            <a:endParaRPr lang="hr-HR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8" y="3573463"/>
            <a:ext cx="8280920" cy="369332"/>
          </a:xfrm>
          <a:ln algn="ctr"/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hr-HR" dirty="0" err="1"/>
              <a:t>Click</a:t>
            </a:r>
            <a:r>
              <a:rPr lang="hr-HR" dirty="0"/>
              <a:t> to </a:t>
            </a:r>
            <a:r>
              <a:rPr lang="hr-HR" dirty="0" err="1"/>
              <a:t>edit</a:t>
            </a:r>
            <a:r>
              <a:rPr lang="hr-HR" dirty="0"/>
              <a:t> </a:t>
            </a:r>
            <a:r>
              <a:rPr lang="hr-HR" dirty="0" err="1"/>
              <a:t>Master</a:t>
            </a:r>
            <a:r>
              <a:rPr lang="hr-HR" dirty="0"/>
              <a:t> </a:t>
            </a:r>
            <a:r>
              <a:rPr lang="hr-HR" err="1"/>
              <a:t>subtitle</a:t>
            </a:r>
            <a:r>
              <a:rPr lang="hr-HR"/>
              <a:t> </a:t>
            </a:r>
            <a:r>
              <a:rPr lang="hr-HR" smtClean="0"/>
              <a:t>style</a:t>
            </a:r>
            <a:endParaRPr lang="hr-H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03800" y="6237288"/>
            <a:ext cx="3286125" cy="2873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3279C7-F9AE-4E86-80A6-4C39167A132D}" type="datetime1">
              <a:rPr lang="en-US"/>
              <a:pPr>
                <a:defRPr/>
              </a:pPr>
              <a:t>6/9/2016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388" y="5876925"/>
            <a:ext cx="8785225" cy="2889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 algn="ctr"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05D3C-F825-4BFB-A2C7-5A35073CBD0A}" type="slidenum">
              <a:rPr lang="en-US" altLang="sr-Latn-RS"/>
              <a:pPr>
                <a:defRPr/>
              </a:pPr>
              <a:t>‹#›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99171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0000"/>
            <a:ext cx="8928992" cy="5847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</a:t>
            </a:r>
            <a:r>
              <a:rPr lang="en-US" dirty="0" smtClean="0"/>
              <a:t>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20005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</a:t>
            </a:r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9DA68-D94F-4A56-8C38-CC93FDDD959C}" type="datetime1">
              <a:rPr lang="en-US"/>
              <a:pPr>
                <a:defRPr/>
              </a:pPr>
              <a:t>6/9/2016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7C670-F650-4CD0-9D6D-A9EBF1267C35}" type="slidenum">
              <a:rPr lang="en-US" altLang="sr-Latn-RS"/>
              <a:pPr>
                <a:defRPr/>
              </a:pPr>
              <a:t>‹#›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205753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79388"/>
            <a:ext cx="8928100" cy="5857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C0C0C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sr-Latn-R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00113"/>
            <a:ext cx="89281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sr-Latn-RS" smtClean="0"/>
              <a:t>Click to edit Master text styles</a:t>
            </a:r>
          </a:p>
          <a:p>
            <a:pPr lvl="1"/>
            <a:r>
              <a:rPr lang="en-US" altLang="sr-Latn-RS" smtClean="0"/>
              <a:t>Second level</a:t>
            </a:r>
          </a:p>
          <a:p>
            <a:pPr lvl="2"/>
            <a:r>
              <a:rPr lang="en-US" altLang="sr-Latn-RS" smtClean="0"/>
              <a:t>Third level</a:t>
            </a:r>
          </a:p>
          <a:p>
            <a:pPr lvl="3"/>
            <a:r>
              <a:rPr lang="en-US" altLang="sr-Latn-RS" smtClean="0"/>
              <a:t>Fourth level</a:t>
            </a:r>
          </a:p>
          <a:p>
            <a:pPr lvl="4"/>
            <a:r>
              <a:rPr lang="en-US" altLang="sr-Latn-RS" smtClean="0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59338" y="6237288"/>
            <a:ext cx="3430587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BB0B80-81E2-4409-96B5-F7C5CE01D64B}" type="datetime1">
              <a:rPr lang="en-US"/>
              <a:pPr>
                <a:defRPr/>
              </a:pPr>
              <a:t>6/9/2016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5876925"/>
            <a:ext cx="82073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372225"/>
            <a:ext cx="647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fld id="{F6E9A18A-07E0-4D62-98C2-84304F3A7DCA}" type="slidenum">
              <a:rPr lang="en-US" altLang="sr-Latn-RS"/>
              <a:pPr>
                <a:defRPr/>
              </a:pPr>
              <a:t>‹#›</a:t>
            </a:fld>
            <a:endParaRPr lang="en-US" altLang="sr-Latn-RS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>
            <a:off x="107950" y="836613"/>
            <a:ext cx="8929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70C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70C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95288" y="2381945"/>
            <a:ext cx="8497192" cy="1077218"/>
          </a:xfrm>
        </p:spPr>
        <p:txBody>
          <a:bodyPr/>
          <a:lstStyle/>
          <a:p>
            <a:pPr eaLnBrk="1" hangingPunct="1">
              <a:defRPr/>
            </a:pPr>
            <a:r>
              <a:rPr lang="hr-HR" sz="3200" dirty="0" err="1"/>
              <a:t>Stereo</a:t>
            </a:r>
            <a:r>
              <a:rPr lang="hr-HR" sz="3200" dirty="0"/>
              <a:t> kalibracija kamera s ribljim okom</a:t>
            </a:r>
            <a:endParaRPr lang="hr-HR" sz="3200" dirty="0" smtClean="0"/>
          </a:p>
        </p:txBody>
      </p:sp>
      <p:sp>
        <p:nvSpPr>
          <p:cNvPr id="512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573463"/>
            <a:ext cx="6400800" cy="2363724"/>
          </a:xfrm>
          <a:ln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sr-Latn-RS" dirty="0" err="1" smtClean="0"/>
              <a:t>Diplomski</a:t>
            </a:r>
            <a:r>
              <a:rPr lang="en-US" altLang="sr-Latn-RS" dirty="0" smtClean="0"/>
              <a:t> seminar</a:t>
            </a:r>
          </a:p>
          <a:p>
            <a:pPr eaLnBrk="1" hangingPunct="1"/>
            <a:endParaRPr lang="hr-HR" altLang="sr-Latn-RS" dirty="0" smtClean="0"/>
          </a:p>
          <a:p>
            <a:pPr eaLnBrk="1" hangingPunct="1"/>
            <a:r>
              <a:rPr lang="en-US" altLang="sr-Latn-RS" dirty="0" smtClean="0"/>
              <a:t>Student</a:t>
            </a:r>
            <a:r>
              <a:rPr lang="hr-HR" altLang="sr-Latn-RS" dirty="0" smtClean="0"/>
              <a:t>:	</a:t>
            </a:r>
            <a:r>
              <a:rPr lang="en-US" altLang="sr-Latn-RS" dirty="0" smtClean="0"/>
              <a:t>	</a:t>
            </a:r>
            <a:r>
              <a:rPr lang="en-US" altLang="sr-Latn-RS" b="1" dirty="0" smtClean="0"/>
              <a:t>Josip </a:t>
            </a:r>
            <a:r>
              <a:rPr lang="en-US" altLang="sr-Latn-RS" b="1" dirty="0" err="1" smtClean="0"/>
              <a:t>Milić</a:t>
            </a:r>
            <a:endParaRPr lang="hr-HR" altLang="sr-Latn-RS" b="1" dirty="0" smtClean="0"/>
          </a:p>
          <a:p>
            <a:pPr eaLnBrk="1" hangingPunct="1"/>
            <a:endParaRPr lang="hr-HR" altLang="sr-Latn-RS" dirty="0" smtClean="0"/>
          </a:p>
          <a:p>
            <a:pPr eaLnBrk="1" hangingPunct="1"/>
            <a:r>
              <a:rPr lang="hr-HR" altLang="sr-Latn-RS" dirty="0" smtClean="0"/>
              <a:t>Mentor:  	</a:t>
            </a:r>
            <a:r>
              <a:rPr lang="en-US" b="1" dirty="0" err="1"/>
              <a:t>Izv</a:t>
            </a:r>
            <a:r>
              <a:rPr lang="en-US" b="1" dirty="0"/>
              <a:t>. prof. dr. sc. </a:t>
            </a:r>
            <a:r>
              <a:rPr lang="en-US" b="1" dirty="0" err="1"/>
              <a:t>Siniša</a:t>
            </a:r>
            <a:r>
              <a:rPr lang="en-US" b="1" dirty="0"/>
              <a:t> </a:t>
            </a:r>
            <a:r>
              <a:rPr lang="en-US" b="1" dirty="0" err="1"/>
              <a:t>Šegvić</a:t>
            </a:r>
            <a:endParaRPr lang="hr-HR" altLang="sr-Latn-RS" b="1" dirty="0" smtClean="0"/>
          </a:p>
          <a:p>
            <a:pPr eaLnBrk="1" hangingPunct="1"/>
            <a:endParaRPr lang="en-US" altLang="sr-Latn-RS" dirty="0" smtClean="0"/>
          </a:p>
          <a:p>
            <a:pPr eaLnBrk="1" hangingPunct="1"/>
            <a:r>
              <a:rPr lang="en-US" altLang="sr-Latn-RS" dirty="0" err="1" smtClean="0"/>
              <a:t>Lipanj</a:t>
            </a:r>
            <a:r>
              <a:rPr lang="en-US" altLang="sr-Latn-RS" dirty="0" smtClean="0"/>
              <a:t> 2016</a:t>
            </a:r>
            <a:r>
              <a:rPr lang="hr-HR" altLang="sr-Latn-RS" dirty="0" smtClean="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en-US" altLang="sr-Latn-RS" dirty="0"/>
              <a:t>2. </a:t>
            </a:r>
            <a:r>
              <a:rPr lang="en-US" altLang="sr-Latn-RS" dirty="0" err="1"/>
              <a:t>Kalibracija</a:t>
            </a:r>
            <a:r>
              <a:rPr lang="en-US" altLang="sr-Latn-RS" dirty="0"/>
              <a:t> </a:t>
            </a:r>
            <a:r>
              <a:rPr lang="en-US" altLang="sr-Latn-RS" dirty="0" err="1" smtClean="0"/>
              <a:t>kamere</a:t>
            </a:r>
            <a:r>
              <a:rPr lang="en-US" altLang="sr-Latn-RS" dirty="0" smtClean="0"/>
              <a:t> s </a:t>
            </a:r>
            <a:r>
              <a:rPr lang="en-US" altLang="sr-Latn-RS" dirty="0" err="1" smtClean="0"/>
              <a:t>ribljim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okom</a:t>
            </a:r>
            <a:endParaRPr lang="en-US" altLang="sr-Latn-R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sr-Latn-RS" sz="12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84" y="1124744"/>
            <a:ext cx="5831431" cy="51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en-US" altLang="sr-Latn-RS" dirty="0"/>
              <a:t>2. </a:t>
            </a:r>
            <a:r>
              <a:rPr lang="en-US" altLang="sr-Latn-RS" dirty="0" err="1"/>
              <a:t>Kalibracija</a:t>
            </a:r>
            <a:r>
              <a:rPr lang="en-US" altLang="sr-Latn-RS" dirty="0"/>
              <a:t> </a:t>
            </a:r>
            <a:r>
              <a:rPr lang="en-US" altLang="sr-Latn-RS" dirty="0" err="1" smtClean="0"/>
              <a:t>kamere</a:t>
            </a:r>
            <a:r>
              <a:rPr lang="en-US" altLang="sr-Latn-RS" dirty="0" smtClean="0"/>
              <a:t> s </a:t>
            </a:r>
            <a:r>
              <a:rPr lang="en-US" altLang="sr-Latn-RS" dirty="0" err="1" smtClean="0"/>
              <a:t>ribljim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okom</a:t>
            </a:r>
            <a:endParaRPr lang="en-US" altLang="sr-Latn-R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sr-Latn-RS" sz="1200" smtClean="0"/>
          </a:p>
        </p:txBody>
      </p:sp>
      <p:sp>
        <p:nvSpPr>
          <p:cNvPr id="2" name="Rectangle 1"/>
          <p:cNvSpPr/>
          <p:nvPr/>
        </p:nvSpPr>
        <p:spPr>
          <a:xfrm>
            <a:off x="251520" y="1052736"/>
            <a:ext cx="8784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altLang="sr-Latn-RS" sz="2800" dirty="0" smtClean="0"/>
              <a:t>Kalibracija kamera s ribljim okom pomo</a:t>
            </a:r>
            <a:r>
              <a:rPr lang="en-US" altLang="sr-Latn-RS" sz="2800" dirty="0" smtClean="0"/>
              <a:t>ć</a:t>
            </a:r>
            <a:r>
              <a:rPr lang="pl-PL" altLang="sr-Latn-RS" sz="2800" dirty="0" smtClean="0"/>
              <a:t>u uzorka</a:t>
            </a:r>
            <a:endParaRPr lang="hr-HR" altLang="sr-Latn-R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63517"/>
            <a:ext cx="3463447" cy="2216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63517"/>
            <a:ext cx="3540904" cy="2216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71" y="4193679"/>
            <a:ext cx="3456384" cy="2160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85" y="4193679"/>
            <a:ext cx="352515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en-US" altLang="sr-Latn-RS" dirty="0"/>
              <a:t>2. </a:t>
            </a:r>
            <a:r>
              <a:rPr lang="en-US" altLang="sr-Latn-RS" dirty="0" err="1"/>
              <a:t>Kalibracija</a:t>
            </a:r>
            <a:r>
              <a:rPr lang="en-US" altLang="sr-Latn-RS" dirty="0"/>
              <a:t> </a:t>
            </a:r>
            <a:r>
              <a:rPr lang="en-US" altLang="sr-Latn-RS" dirty="0" err="1" smtClean="0"/>
              <a:t>kamere</a:t>
            </a:r>
            <a:r>
              <a:rPr lang="en-US" altLang="sr-Latn-RS" dirty="0" smtClean="0"/>
              <a:t> s </a:t>
            </a:r>
            <a:r>
              <a:rPr lang="en-US" altLang="sr-Latn-RS" dirty="0" err="1" smtClean="0"/>
              <a:t>ribljim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okom</a:t>
            </a:r>
            <a:endParaRPr lang="en-US" altLang="sr-Latn-R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sr-Latn-RS" sz="1200" smtClean="0"/>
          </a:p>
        </p:txBody>
      </p:sp>
      <p:sp>
        <p:nvSpPr>
          <p:cNvPr id="2" name="Rectangle 1"/>
          <p:cNvSpPr/>
          <p:nvPr/>
        </p:nvSpPr>
        <p:spPr>
          <a:xfrm>
            <a:off x="251520" y="1052736"/>
            <a:ext cx="8784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sr-Latn-RS" dirty="0" err="1" smtClean="0"/>
              <a:t>Funkcije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izobličenja</a:t>
            </a:r>
            <a:r>
              <a:rPr lang="en-US" altLang="sr-Latn-RS" dirty="0" smtClean="0"/>
              <a:t> </a:t>
            </a:r>
            <a:r>
              <a:rPr lang="pl-PL" altLang="sr-Latn-RS" dirty="0" smtClean="0"/>
              <a:t> razvijene posebno za kamere s ribljim okom:</a:t>
            </a:r>
            <a:endParaRPr lang="hr-HR" alt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1560" y="1740407"/>
                <a:ext cx="5103577" cy="50191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Polinomni model </a:t>
                </a:r>
                <a:r>
                  <a:rPr lang="en-US" b="1" dirty="0" err="1" smtClean="0"/>
                  <a:t>ribljeg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oka</a:t>
                </a:r>
                <a:endParaRPr lang="en-US" b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pt-BR" i="1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 + ...</m:t>
                    </m:r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Model </a:t>
                </a:r>
                <a:r>
                  <a:rPr lang="en-US" b="1" dirty="0" err="1" smtClean="0"/>
                  <a:t>vidnog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polja</a:t>
                </a:r>
                <a:r>
                  <a:rPr lang="en-US" b="1" dirty="0" smtClean="0"/>
                  <a:t> FOV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𝑡𝑎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(2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 err="1" smtClean="0"/>
                  <a:t>Transformacija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ribljeg</a:t>
                </a:r>
                <a:r>
                  <a:rPr lang="en-US" b="1" dirty="0" smtClean="0"/>
                  <a:t> </a:t>
                </a:r>
                <a:r>
                  <a:rPr lang="en-US" b="1" dirty="0" err="1" smtClean="0"/>
                  <a:t>oka</a:t>
                </a:r>
                <a:endParaRPr lang="en-US" b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(1 +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Model </a:t>
                </a:r>
                <a:r>
                  <a:rPr lang="en-US" b="1" dirty="0" err="1" smtClean="0"/>
                  <a:t>diobe</a:t>
                </a:r>
                <a:endParaRPr lang="en-US" b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+ 1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40407"/>
                <a:ext cx="5103577" cy="5019195"/>
              </a:xfrm>
              <a:prstGeom prst="rect">
                <a:avLst/>
              </a:prstGeom>
              <a:blipFill>
                <a:blip r:embed="rId3"/>
                <a:stretch>
                  <a:fillRect l="-1074" t="-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8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hr-HR" altLang="sr-Latn-RS" dirty="0" smtClean="0"/>
              <a:t>Sadržaj</a:t>
            </a:r>
            <a:endParaRPr lang="en-US" altLang="sr-Latn-RS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41426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sr-Latn-RS" dirty="0" smtClean="0"/>
          </a:p>
          <a:p>
            <a:pPr marL="514350" indent="-514350">
              <a:buFont typeface="+mj-lt"/>
              <a:buAutoNum type="arabicPeriod"/>
            </a:pPr>
            <a:endParaRPr lang="en-US" altLang="sr-Latn-RS" dirty="0"/>
          </a:p>
          <a:p>
            <a:pPr marL="514350" indent="-514350">
              <a:buFont typeface="+mj-lt"/>
              <a:buAutoNum type="arabicPeriod"/>
            </a:pPr>
            <a:endParaRPr lang="en-US" alt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sr-Latn-RS" dirty="0" err="1" smtClean="0"/>
              <a:t>Kamera</a:t>
            </a:r>
            <a:r>
              <a:rPr lang="en-US" altLang="sr-Latn-RS" dirty="0" smtClean="0"/>
              <a:t> s </a:t>
            </a:r>
            <a:r>
              <a:rPr lang="en-US" altLang="sr-Latn-RS" dirty="0" err="1" smtClean="0"/>
              <a:t>ribljim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okom</a:t>
            </a: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kamere</a:t>
            </a:r>
            <a:r>
              <a:rPr lang="en-US" altLang="sr-Latn-RS" dirty="0" smtClean="0"/>
              <a:t> s </a:t>
            </a:r>
            <a:r>
              <a:rPr lang="en-US" altLang="sr-Latn-RS" dirty="0" err="1" smtClean="0"/>
              <a:t>ribljim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okom</a:t>
            </a: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hr-HR" b="1" dirty="0" err="1" smtClean="0"/>
              <a:t>Stereo</a:t>
            </a:r>
            <a:r>
              <a:rPr lang="hr-HR" b="1" dirty="0" smtClean="0"/>
              <a:t> </a:t>
            </a:r>
            <a:r>
              <a:rPr lang="hr-HR" b="1" dirty="0"/>
              <a:t>kalibracija kamera s ribljim </a:t>
            </a:r>
            <a:r>
              <a:rPr lang="hr-HR" b="1" dirty="0" smtClean="0"/>
              <a:t>okom</a:t>
            </a:r>
            <a:endParaRPr lang="hr-HR" altLang="sr-Latn-RS" b="1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sr-Latn-RS" sz="1200" smtClean="0"/>
          </a:p>
        </p:txBody>
      </p:sp>
    </p:spTree>
    <p:extLst>
      <p:ext uri="{BB962C8B-B14F-4D97-AF65-F5344CB8AC3E}">
        <p14:creationId xmlns:p14="http://schemas.microsoft.com/office/powerpoint/2010/main" val="119969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80400"/>
            <a:ext cx="8928100" cy="584775"/>
          </a:xfrm>
        </p:spPr>
        <p:txBody>
          <a:bodyPr/>
          <a:lstStyle/>
          <a:p>
            <a:r>
              <a:rPr lang="en-US" altLang="sr-Latn-RS" dirty="0" smtClean="0"/>
              <a:t>3. Stereo </a:t>
            </a: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/>
              <a:t>kamere</a:t>
            </a:r>
            <a:r>
              <a:rPr lang="en-US" altLang="sr-Latn-RS" dirty="0"/>
              <a:t>: </a:t>
            </a:r>
            <a:r>
              <a:rPr lang="en-US" altLang="sr-Latn-RS" sz="2800" dirty="0" err="1" smtClean="0"/>
              <a:t>rektifikacija</a:t>
            </a:r>
            <a:endParaRPr lang="en-US" altLang="sr-Latn-RS" sz="2400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/>
              <a:t>Vanjska</a:t>
            </a:r>
            <a:r>
              <a:rPr lang="en-US" altLang="sr-Latn-RS" dirty="0"/>
              <a:t> </a:t>
            </a:r>
            <a:r>
              <a:rPr lang="en-US" altLang="sr-Latn-RS" dirty="0" err="1"/>
              <a:t>i</a:t>
            </a:r>
            <a:r>
              <a:rPr lang="en-US" altLang="sr-Latn-RS" dirty="0"/>
              <a:t> </a:t>
            </a:r>
            <a:r>
              <a:rPr lang="en-US" altLang="sr-Latn-RS" dirty="0" err="1"/>
              <a:t>relativna</a:t>
            </a:r>
            <a:r>
              <a:rPr lang="en-US" altLang="sr-Latn-RS" dirty="0"/>
              <a:t> </a:t>
            </a:r>
            <a:r>
              <a:rPr lang="en-US" altLang="sr-Latn-RS" dirty="0" err="1"/>
              <a:t>orijentacija</a:t>
            </a:r>
            <a:endParaRPr lang="hr-HR" altLang="sr-Latn-R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sr-Latn-RS" sz="12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46582"/>
            <a:ext cx="4441215" cy="4408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20072" y="2420888"/>
                <a:ext cx="3029291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420888"/>
                <a:ext cx="3029291" cy="321178"/>
              </a:xfrm>
              <a:prstGeom prst="rect">
                <a:avLst/>
              </a:prstGeom>
              <a:blipFill>
                <a:blip r:embed="rId4"/>
                <a:stretch>
                  <a:fillRect l="-1207" r="-2414" b="-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788024" y="1927693"/>
            <a:ext cx="2816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Vanjska</a:t>
            </a:r>
            <a:r>
              <a:rPr lang="en-US" dirty="0" smtClean="0"/>
              <a:t> </a:t>
            </a:r>
            <a:r>
              <a:rPr lang="en-US" dirty="0" err="1" smtClean="0"/>
              <a:t>orijentacija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20072" y="3421891"/>
                <a:ext cx="3172472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421891"/>
                <a:ext cx="3172472" cy="321178"/>
              </a:xfrm>
              <a:prstGeom prst="rect">
                <a:avLst/>
              </a:prstGeom>
              <a:blipFill>
                <a:blip r:embed="rId5"/>
                <a:stretch>
                  <a:fillRect l="-1344" r="-2495" b="-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788024" y="2928696"/>
            <a:ext cx="2983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Relativna</a:t>
            </a:r>
            <a:r>
              <a:rPr lang="en-US" dirty="0" smtClean="0"/>
              <a:t> </a:t>
            </a:r>
            <a:r>
              <a:rPr lang="en-US" dirty="0" err="1" smtClean="0"/>
              <a:t>orijentacija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80400"/>
            <a:ext cx="8928100" cy="584775"/>
          </a:xfrm>
        </p:spPr>
        <p:txBody>
          <a:bodyPr/>
          <a:lstStyle/>
          <a:p>
            <a:r>
              <a:rPr lang="en-US" altLang="sr-Latn-RS" dirty="0" smtClean="0"/>
              <a:t>3. Stereo </a:t>
            </a: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/>
              <a:t>kamere</a:t>
            </a:r>
            <a:r>
              <a:rPr lang="en-US" altLang="sr-Latn-RS" dirty="0"/>
              <a:t>: </a:t>
            </a:r>
            <a:r>
              <a:rPr lang="en-US" altLang="sr-Latn-RS" sz="2800" dirty="0" err="1" smtClean="0"/>
              <a:t>rektifikacija</a:t>
            </a:r>
            <a:endParaRPr lang="en-US" altLang="sr-Latn-RS" sz="24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sr-Latn-RS" sz="120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 smtClean="0"/>
              <a:t>Koncept</a:t>
            </a:r>
            <a:endParaRPr lang="en-US" altLang="sr-Latn-R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86" y="1430204"/>
            <a:ext cx="5243027" cy="466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0113"/>
            <a:ext cx="7200800" cy="5568618"/>
          </a:xfrm>
          <a:prstGeom prst="rect">
            <a:avLst/>
          </a:prstGeom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80400"/>
            <a:ext cx="8928100" cy="584775"/>
          </a:xfrm>
        </p:spPr>
        <p:txBody>
          <a:bodyPr/>
          <a:lstStyle/>
          <a:p>
            <a:r>
              <a:rPr lang="en-US" altLang="sr-Latn-RS" dirty="0" smtClean="0"/>
              <a:t>3. Stereo </a:t>
            </a: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/>
              <a:t>kamere</a:t>
            </a:r>
            <a:r>
              <a:rPr lang="en-US" altLang="sr-Latn-RS" dirty="0"/>
              <a:t>: </a:t>
            </a:r>
            <a:r>
              <a:rPr lang="en-US" altLang="sr-Latn-RS" sz="2800" dirty="0" err="1" smtClean="0"/>
              <a:t>rektifikacija</a:t>
            </a:r>
            <a:endParaRPr lang="en-US" altLang="sr-Latn-RS" sz="24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sr-Latn-RS" sz="120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smtClean="0"/>
              <a:t>Problem</a:t>
            </a:r>
            <a:endParaRPr lang="hr-HR" alt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100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80400"/>
            <a:ext cx="8928100" cy="584775"/>
          </a:xfrm>
        </p:spPr>
        <p:txBody>
          <a:bodyPr/>
          <a:lstStyle/>
          <a:p>
            <a:r>
              <a:rPr lang="en-US" altLang="sr-Latn-RS" dirty="0" smtClean="0"/>
              <a:t>3. Stereo </a:t>
            </a: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/>
              <a:t>kamere</a:t>
            </a:r>
            <a:r>
              <a:rPr lang="en-US" altLang="sr-Latn-RS" dirty="0"/>
              <a:t>: </a:t>
            </a:r>
            <a:r>
              <a:rPr lang="en-US" altLang="sr-Latn-RS" sz="2800" dirty="0" err="1" smtClean="0"/>
              <a:t>rektifikacija</a:t>
            </a:r>
            <a:endParaRPr lang="en-US" altLang="sr-Latn-RS" sz="24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sr-Latn-RS" sz="120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 smtClean="0"/>
              <a:t>Epipolarna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rektifikacija</a:t>
            </a:r>
            <a:endParaRPr lang="hr-HR" altLang="sr-Latn-R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98" y="2325706"/>
            <a:ext cx="4442672" cy="3290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30525"/>
            <a:ext cx="3880397" cy="34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2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80400"/>
            <a:ext cx="8928100" cy="584775"/>
          </a:xfrm>
        </p:spPr>
        <p:txBody>
          <a:bodyPr/>
          <a:lstStyle/>
          <a:p>
            <a:r>
              <a:rPr lang="en-US" altLang="sr-Latn-RS" dirty="0" smtClean="0"/>
              <a:t>3. Stereo </a:t>
            </a: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/>
              <a:t>kamere</a:t>
            </a:r>
            <a:r>
              <a:rPr lang="en-US" altLang="sr-Latn-RS" dirty="0"/>
              <a:t>: </a:t>
            </a:r>
            <a:r>
              <a:rPr lang="en-US" altLang="sr-Latn-RS" sz="2800" dirty="0" err="1" smtClean="0"/>
              <a:t>rektifikacija</a:t>
            </a:r>
            <a:endParaRPr lang="en-US" altLang="sr-Latn-RS" sz="24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sr-Latn-RS" sz="120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 smtClean="0"/>
              <a:t>Epipolarna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rektifikacija</a:t>
            </a:r>
            <a:endParaRPr lang="hr-HR" alt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2298615"/>
            <a:ext cx="7956376" cy="31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2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80400"/>
            <a:ext cx="8928100" cy="584775"/>
          </a:xfrm>
        </p:spPr>
        <p:txBody>
          <a:bodyPr/>
          <a:lstStyle/>
          <a:p>
            <a:r>
              <a:rPr lang="en-US" altLang="sr-Latn-RS" dirty="0" smtClean="0"/>
              <a:t>3. Stereo </a:t>
            </a: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kamere</a:t>
            </a:r>
            <a:endParaRPr lang="en-US" altLang="sr-Latn-RS" sz="24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sr-Latn-RS" sz="12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3693988" cy="2727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99992" y="1484784"/>
                <a:ext cx="4030462" cy="369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Parametri:</a:t>
                </a:r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:r>
                  <a:rPr lang="en-US" dirty="0" err="1" smtClean="0"/>
                  <a:t>vrijednosti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/>
                  <a:t> 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slike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točke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:r>
                  <a:rPr lang="en-US" dirty="0" err="1" smtClean="0"/>
                  <a:t>intrinsični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parametri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sub>
                    </m:sSub>
                  </m:oMath>
                </a14:m>
                <a:r>
                  <a:rPr lang="en-US" dirty="0" smtClean="0"/>
                  <a:t> 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:r>
                  <a:rPr lang="en-US" dirty="0" err="1"/>
                  <a:t>e</a:t>
                </a:r>
                <a:r>
                  <a:rPr lang="en-US" dirty="0" err="1" smtClean="0"/>
                  <a:t>kstrinsični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parametri</a:t>
                </a:r>
                <a:endParaRPr lang="en-US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:r>
                  <a:rPr lang="en-US" dirty="0" err="1" smtClean="0"/>
                  <a:t>omjer</a:t>
                </a:r>
                <a:endParaRPr lang="en-US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800100" lvl="1" indent="-342900">
                  <a:buFont typeface="Wingdings" panose="05000000000000000000" pitchFamily="2" charset="2"/>
                  <a:buChar char="q"/>
                </a:pPr>
                <a:r>
                  <a:rPr lang="en-US" dirty="0" err="1" smtClean="0"/>
                  <a:t>koordinate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točaka</a:t>
                </a:r>
                <a:endParaRPr lang="en-US" dirty="0" smtClean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1484784"/>
                <a:ext cx="4030462" cy="3693960"/>
              </a:xfrm>
              <a:prstGeom prst="rect">
                <a:avLst/>
              </a:prstGeom>
              <a:blipFill>
                <a:blip r:embed="rId4"/>
                <a:stretch>
                  <a:fillRect l="-1362" t="-990" r="-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51520" y="4778634"/>
            <a:ext cx="3133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Estimacija</a:t>
            </a:r>
            <a:r>
              <a:rPr lang="en-US" dirty="0" smtClean="0"/>
              <a:t> </a:t>
            </a:r>
            <a:r>
              <a:rPr lang="en-US" dirty="0" err="1" smtClean="0"/>
              <a:t>parametara</a:t>
            </a:r>
            <a:r>
              <a:rPr lang="en-US" dirty="0" smtClean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57750" y="5542839"/>
                <a:ext cx="9201750" cy="711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18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𝐶𝐿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8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𝑹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8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18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8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18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𝑹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18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𝒕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18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𝑹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18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𝒕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𝐶𝐿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8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750" y="5542839"/>
                <a:ext cx="9201750" cy="711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3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hr-HR" altLang="sr-Latn-RS" dirty="0" smtClean="0"/>
              <a:t>Sadržaj</a:t>
            </a:r>
            <a:endParaRPr lang="en-US" altLang="sr-Latn-RS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41426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sr-Latn-RS" dirty="0" smtClean="0"/>
          </a:p>
          <a:p>
            <a:pPr marL="514350" indent="-514350">
              <a:buFont typeface="+mj-lt"/>
              <a:buAutoNum type="arabicPeriod"/>
            </a:pPr>
            <a:endParaRPr lang="en-US" altLang="sr-Latn-RS" dirty="0"/>
          </a:p>
          <a:p>
            <a:pPr marL="514350" indent="-514350">
              <a:buFont typeface="+mj-lt"/>
              <a:buAutoNum type="arabicPeriod"/>
            </a:pPr>
            <a:endParaRPr lang="en-US" alt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sr-Latn-RS" b="1" dirty="0" err="1" smtClean="0"/>
              <a:t>Kamera</a:t>
            </a:r>
            <a:r>
              <a:rPr lang="en-US" altLang="sr-Latn-RS" b="1" dirty="0" smtClean="0"/>
              <a:t> s </a:t>
            </a:r>
            <a:r>
              <a:rPr lang="en-US" altLang="sr-Latn-RS" b="1" dirty="0" err="1" smtClean="0"/>
              <a:t>ribljim</a:t>
            </a:r>
            <a:r>
              <a:rPr lang="en-US" altLang="sr-Latn-RS" b="1" dirty="0" smtClean="0"/>
              <a:t> </a:t>
            </a:r>
            <a:r>
              <a:rPr lang="en-US" altLang="sr-Latn-RS" b="1" dirty="0" err="1" smtClean="0"/>
              <a:t>okom</a:t>
            </a:r>
            <a:endParaRPr lang="hr-HR" altLang="sr-Latn-RS" b="1" dirty="0" smtClean="0"/>
          </a:p>
          <a:p>
            <a:pPr marL="514350" indent="-514350">
              <a:buFont typeface="+mj-lt"/>
              <a:buAutoNum type="arabicPeriod"/>
            </a:pP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kamere</a:t>
            </a:r>
            <a:r>
              <a:rPr lang="en-US" altLang="sr-Latn-RS" dirty="0" smtClean="0"/>
              <a:t> s </a:t>
            </a:r>
            <a:r>
              <a:rPr lang="en-US" altLang="sr-Latn-RS" dirty="0" err="1" smtClean="0"/>
              <a:t>ribljim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okom</a:t>
            </a: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hr-HR" dirty="0" err="1" smtClean="0"/>
              <a:t>Stereo</a:t>
            </a:r>
            <a:r>
              <a:rPr lang="hr-HR" dirty="0" smtClean="0"/>
              <a:t> </a:t>
            </a:r>
            <a:r>
              <a:rPr lang="hr-HR" dirty="0"/>
              <a:t>kalibracija kamera s ribljim </a:t>
            </a:r>
            <a:r>
              <a:rPr lang="hr-HR" dirty="0" smtClean="0"/>
              <a:t>okom</a:t>
            </a:r>
            <a:endParaRPr lang="hr-HR" altLang="sr-Latn-R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sr-Latn-RS" sz="1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80400"/>
            <a:ext cx="8928100" cy="584775"/>
          </a:xfrm>
        </p:spPr>
        <p:txBody>
          <a:bodyPr/>
          <a:lstStyle/>
          <a:p>
            <a:r>
              <a:rPr lang="en-US" altLang="sr-Latn-RS" dirty="0" smtClean="0"/>
              <a:t>3. Stereo </a:t>
            </a: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kamere</a:t>
            </a:r>
            <a:endParaRPr lang="en-US" altLang="sr-Latn-RS" sz="24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sr-Latn-RS" sz="120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 smtClean="0"/>
              <a:t>Primjer</a:t>
            </a:r>
            <a:endParaRPr lang="hr-HR" altLang="sr-Latn-R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96" y="900698"/>
            <a:ext cx="5692008" cy="57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80400"/>
            <a:ext cx="8928100" cy="584775"/>
          </a:xfrm>
        </p:spPr>
        <p:txBody>
          <a:bodyPr/>
          <a:lstStyle/>
          <a:p>
            <a:r>
              <a:rPr lang="en-US" altLang="sr-Latn-RS" dirty="0" smtClean="0"/>
              <a:t>3. Stereo </a:t>
            </a:r>
            <a:r>
              <a:rPr lang="en-US" altLang="sr-Latn-RS" dirty="0" err="1" smtClean="0"/>
              <a:t>kalibracija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kamere</a:t>
            </a:r>
            <a:endParaRPr lang="en-US" altLang="sr-Latn-RS" sz="2400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sr-Latn-RS" sz="120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 smtClean="0"/>
              <a:t>Primjer</a:t>
            </a:r>
            <a:endParaRPr lang="hr-HR" altLang="sr-Latn-R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86" y="1103159"/>
            <a:ext cx="5736827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3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95288" y="2381945"/>
            <a:ext cx="8497192" cy="1077218"/>
          </a:xfrm>
        </p:spPr>
        <p:txBody>
          <a:bodyPr/>
          <a:lstStyle/>
          <a:p>
            <a:pPr eaLnBrk="1" hangingPunct="1">
              <a:defRPr/>
            </a:pPr>
            <a:r>
              <a:rPr lang="hr-HR" sz="3200" dirty="0" err="1"/>
              <a:t>Stereo</a:t>
            </a:r>
            <a:r>
              <a:rPr lang="hr-HR" sz="3200" dirty="0"/>
              <a:t> kalibracija kamera s ribljim okom</a:t>
            </a:r>
            <a:endParaRPr lang="hr-HR" sz="3200" dirty="0" smtClean="0"/>
          </a:p>
        </p:txBody>
      </p:sp>
      <p:sp>
        <p:nvSpPr>
          <p:cNvPr id="512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573463"/>
            <a:ext cx="6400800" cy="2363724"/>
          </a:xfrm>
          <a:ln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sr-Latn-RS" dirty="0" err="1" smtClean="0"/>
              <a:t>Diplomski</a:t>
            </a:r>
            <a:r>
              <a:rPr lang="en-US" altLang="sr-Latn-RS" dirty="0" smtClean="0"/>
              <a:t> seminar</a:t>
            </a:r>
          </a:p>
          <a:p>
            <a:pPr eaLnBrk="1" hangingPunct="1"/>
            <a:endParaRPr lang="hr-HR" altLang="sr-Latn-RS" dirty="0" smtClean="0"/>
          </a:p>
          <a:p>
            <a:pPr eaLnBrk="1" hangingPunct="1"/>
            <a:r>
              <a:rPr lang="en-US" altLang="sr-Latn-RS" dirty="0" smtClean="0"/>
              <a:t>Student</a:t>
            </a:r>
            <a:r>
              <a:rPr lang="hr-HR" altLang="sr-Latn-RS" dirty="0" smtClean="0"/>
              <a:t>:	</a:t>
            </a:r>
            <a:r>
              <a:rPr lang="en-US" altLang="sr-Latn-RS" dirty="0" smtClean="0"/>
              <a:t>	</a:t>
            </a:r>
            <a:r>
              <a:rPr lang="en-US" altLang="sr-Latn-RS" b="1" dirty="0" smtClean="0"/>
              <a:t>Josip </a:t>
            </a:r>
            <a:r>
              <a:rPr lang="en-US" altLang="sr-Latn-RS" b="1" dirty="0" err="1" smtClean="0"/>
              <a:t>Milić</a:t>
            </a:r>
            <a:endParaRPr lang="hr-HR" altLang="sr-Latn-RS" b="1" dirty="0" smtClean="0"/>
          </a:p>
          <a:p>
            <a:pPr eaLnBrk="1" hangingPunct="1"/>
            <a:endParaRPr lang="hr-HR" altLang="sr-Latn-RS" dirty="0" smtClean="0"/>
          </a:p>
          <a:p>
            <a:pPr eaLnBrk="1" hangingPunct="1"/>
            <a:r>
              <a:rPr lang="hr-HR" altLang="sr-Latn-RS" dirty="0" smtClean="0"/>
              <a:t>Mentor:  	</a:t>
            </a:r>
            <a:r>
              <a:rPr lang="en-US" b="1" dirty="0" err="1"/>
              <a:t>Izv</a:t>
            </a:r>
            <a:r>
              <a:rPr lang="en-US" b="1" dirty="0"/>
              <a:t>. prof. dr. sc. </a:t>
            </a:r>
            <a:r>
              <a:rPr lang="en-US" b="1" dirty="0" err="1"/>
              <a:t>Siniša</a:t>
            </a:r>
            <a:r>
              <a:rPr lang="en-US" b="1" dirty="0"/>
              <a:t> </a:t>
            </a:r>
            <a:r>
              <a:rPr lang="en-US" b="1" dirty="0" err="1"/>
              <a:t>Šegvić</a:t>
            </a:r>
            <a:endParaRPr lang="hr-HR" altLang="sr-Latn-RS" b="1" dirty="0" smtClean="0"/>
          </a:p>
          <a:p>
            <a:pPr eaLnBrk="1" hangingPunct="1"/>
            <a:endParaRPr lang="en-US" altLang="sr-Latn-RS" dirty="0" smtClean="0"/>
          </a:p>
          <a:p>
            <a:pPr eaLnBrk="1" hangingPunct="1"/>
            <a:r>
              <a:rPr lang="en-US" altLang="sr-Latn-RS" dirty="0" err="1" smtClean="0"/>
              <a:t>Lipanj</a:t>
            </a:r>
            <a:r>
              <a:rPr lang="en-US" altLang="sr-Latn-RS" dirty="0" smtClean="0"/>
              <a:t> 2016</a:t>
            </a:r>
            <a:r>
              <a:rPr lang="hr-HR" altLang="sr-Latn-R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2381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hr-HR" altLang="sr-Latn-RS" dirty="0" smtClean="0"/>
              <a:t>Kamera</a:t>
            </a:r>
            <a:r>
              <a:rPr lang="en-US" altLang="sr-Latn-RS" dirty="0" smtClean="0"/>
              <a:t> </a:t>
            </a:r>
            <a:r>
              <a:rPr lang="en-US" altLang="sr-Latn-RS" dirty="0"/>
              <a:t>s </a:t>
            </a:r>
            <a:r>
              <a:rPr lang="en-US" altLang="sr-Latn-RS" dirty="0" err="1"/>
              <a:t>ribljim</a:t>
            </a:r>
            <a:r>
              <a:rPr lang="en-US" altLang="sr-Latn-RS" dirty="0"/>
              <a:t> </a:t>
            </a:r>
            <a:r>
              <a:rPr lang="en-US" altLang="sr-Latn-RS" dirty="0" err="1"/>
              <a:t>okom</a:t>
            </a:r>
            <a:endParaRPr lang="hr-HR" altLang="sr-Latn-RS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sr-Latn-RS" sz="120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4" y="1988840"/>
            <a:ext cx="5200652" cy="3304764"/>
          </a:xfrm>
        </p:spPr>
      </p:pic>
    </p:spTree>
    <p:extLst>
      <p:ext uri="{BB962C8B-B14F-4D97-AF65-F5344CB8AC3E}">
        <p14:creationId xmlns:p14="http://schemas.microsoft.com/office/powerpoint/2010/main" val="54269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hr-HR" altLang="sr-Latn-RS" dirty="0" smtClean="0"/>
              <a:t>Kamera</a:t>
            </a:r>
            <a:r>
              <a:rPr lang="en-US" altLang="sr-Latn-RS" dirty="0" smtClean="0"/>
              <a:t> </a:t>
            </a:r>
            <a:r>
              <a:rPr lang="en-US" altLang="sr-Latn-RS" dirty="0"/>
              <a:t>s </a:t>
            </a:r>
            <a:r>
              <a:rPr lang="en-US" altLang="sr-Latn-RS" dirty="0" err="1"/>
              <a:t>ribljim</a:t>
            </a:r>
            <a:r>
              <a:rPr lang="en-US" altLang="sr-Latn-RS" dirty="0"/>
              <a:t> </a:t>
            </a:r>
            <a:r>
              <a:rPr lang="en-US" altLang="sr-Latn-RS" dirty="0" err="1"/>
              <a:t>okom</a:t>
            </a:r>
            <a:endParaRPr lang="hr-HR" altLang="sr-Latn-RS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sr-Latn-RS" sz="120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59" y="1772816"/>
            <a:ext cx="5951281" cy="3808820"/>
          </a:xfrm>
        </p:spPr>
      </p:pic>
    </p:spTree>
    <p:extLst>
      <p:ext uri="{BB962C8B-B14F-4D97-AF65-F5344CB8AC3E}">
        <p14:creationId xmlns:p14="http://schemas.microsoft.com/office/powerpoint/2010/main" val="29780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241955"/>
            <a:ext cx="8928100" cy="523220"/>
          </a:xfrm>
        </p:spPr>
        <p:txBody>
          <a:bodyPr/>
          <a:lstStyle/>
          <a:p>
            <a:r>
              <a:rPr lang="en-US" altLang="sr-Latn-RS" sz="2800" dirty="0" smtClean="0"/>
              <a:t>1. </a:t>
            </a:r>
            <a:r>
              <a:rPr lang="hr-HR" altLang="sr-Latn-RS" sz="2800" dirty="0" smtClean="0"/>
              <a:t>Kamera</a:t>
            </a:r>
            <a:r>
              <a:rPr lang="en-US" altLang="sr-Latn-RS" sz="2800" dirty="0" smtClean="0"/>
              <a:t> s </a:t>
            </a:r>
            <a:r>
              <a:rPr lang="en-US" altLang="sr-Latn-RS" sz="2800" dirty="0" err="1" smtClean="0"/>
              <a:t>ribljim</a:t>
            </a:r>
            <a:r>
              <a:rPr lang="en-US" altLang="sr-Latn-RS" sz="2800" dirty="0" smtClean="0"/>
              <a:t> </a:t>
            </a:r>
            <a:r>
              <a:rPr lang="en-US" altLang="sr-Latn-RS" sz="2800" dirty="0" err="1" smtClean="0"/>
              <a:t>okom</a:t>
            </a:r>
            <a:r>
              <a:rPr lang="en-US" altLang="sr-Latn-RS" sz="2800" dirty="0" smtClean="0"/>
              <a:t>: </a:t>
            </a:r>
            <a:r>
              <a:rPr lang="en-US" altLang="sr-Latn-RS" sz="2800" dirty="0" smtClean="0"/>
              <a:t>model </a:t>
            </a:r>
            <a:r>
              <a:rPr lang="en-US" altLang="sr-Latn-RS" sz="2800" dirty="0" err="1" smtClean="0"/>
              <a:t>stvaranja</a:t>
            </a:r>
            <a:r>
              <a:rPr lang="en-US" altLang="sr-Latn-RS" sz="2800" dirty="0" smtClean="0"/>
              <a:t> </a:t>
            </a:r>
            <a:r>
              <a:rPr lang="en-US" altLang="sr-Latn-RS" sz="2800" dirty="0" err="1" smtClean="0"/>
              <a:t>slike</a:t>
            </a:r>
            <a:endParaRPr lang="en-US" altLang="sr-Latn-RS" sz="2800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31085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sr-Latn-RS" dirty="0" smtClean="0"/>
          </a:p>
          <a:p>
            <a:pPr marL="514350" indent="-514350">
              <a:buFont typeface="+mj-lt"/>
              <a:buAutoNum type="arabicPeriod"/>
            </a:pPr>
            <a:endParaRPr lang="en-US" altLang="sr-Latn-RS" dirty="0"/>
          </a:p>
          <a:p>
            <a:pPr marL="514350" indent="-514350">
              <a:buFont typeface="+mj-lt"/>
              <a:buAutoNum type="arabicPeriod"/>
            </a:pPr>
            <a:endParaRPr lang="en-US" altLang="sr-Latn-R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 smtClean="0"/>
              <a:t>Perspektivni</a:t>
            </a:r>
            <a:r>
              <a:rPr lang="en-US" altLang="sr-Latn-RS" dirty="0" smtClean="0"/>
              <a:t> model </a:t>
            </a:r>
            <a:r>
              <a:rPr lang="en-US" altLang="sr-Latn-RS" dirty="0" err="1" smtClean="0"/>
              <a:t>stvaranja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slike</a:t>
            </a:r>
            <a:endParaRPr lang="hr-HR" altLang="sr-Latn-RS" dirty="0" smtClean="0"/>
          </a:p>
          <a:p>
            <a:pPr>
              <a:buFont typeface="Courier New" panose="02070309020205020404" pitchFamily="49" charset="0"/>
              <a:buChar char="o"/>
            </a:pPr>
            <a:endParaRPr lang="hr-HR" altLang="sr-Latn-R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/>
              <a:t>Radijalno</a:t>
            </a:r>
            <a:r>
              <a:rPr lang="en-US" altLang="sr-Latn-RS" dirty="0"/>
              <a:t> </a:t>
            </a:r>
            <a:r>
              <a:rPr lang="en-US" altLang="sr-Latn-RS" dirty="0" err="1" smtClean="0"/>
              <a:t>simetrični</a:t>
            </a:r>
            <a:r>
              <a:rPr lang="en-US" altLang="sr-Latn-RS" dirty="0" smtClean="0"/>
              <a:t> </a:t>
            </a:r>
            <a:r>
              <a:rPr lang="en-US" altLang="sr-Latn-RS" dirty="0"/>
              <a:t>model </a:t>
            </a:r>
            <a:r>
              <a:rPr lang="en-US" altLang="sr-Latn-RS" dirty="0" err="1"/>
              <a:t>stvaranja</a:t>
            </a:r>
            <a:r>
              <a:rPr lang="en-US" altLang="sr-Latn-RS" dirty="0"/>
              <a:t> </a:t>
            </a:r>
            <a:r>
              <a:rPr lang="en-US" altLang="sr-Latn-RS" dirty="0" err="1" smtClean="0"/>
              <a:t>slike</a:t>
            </a:r>
            <a:endParaRPr lang="hr-HR" altLang="sr-Latn-R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sr-Latn-RS" sz="1200" smtClean="0"/>
          </a:p>
        </p:txBody>
      </p:sp>
    </p:spTree>
    <p:extLst>
      <p:ext uri="{BB962C8B-B14F-4D97-AF65-F5344CB8AC3E}">
        <p14:creationId xmlns:p14="http://schemas.microsoft.com/office/powerpoint/2010/main" val="15010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241955"/>
            <a:ext cx="8928100" cy="523220"/>
          </a:xfrm>
        </p:spPr>
        <p:txBody>
          <a:bodyPr/>
          <a:lstStyle/>
          <a:p>
            <a:r>
              <a:rPr lang="en-US" altLang="sr-Latn-RS" sz="2800" dirty="0"/>
              <a:t>1. </a:t>
            </a:r>
            <a:r>
              <a:rPr lang="hr-HR" altLang="sr-Latn-RS" sz="2800" dirty="0"/>
              <a:t>Kamera</a:t>
            </a:r>
            <a:r>
              <a:rPr lang="en-US" altLang="sr-Latn-RS" sz="2800" dirty="0"/>
              <a:t> s </a:t>
            </a:r>
            <a:r>
              <a:rPr lang="en-US" altLang="sr-Latn-RS" sz="2800" dirty="0" err="1"/>
              <a:t>ribljim</a:t>
            </a:r>
            <a:r>
              <a:rPr lang="en-US" altLang="sr-Latn-RS" sz="2800" dirty="0"/>
              <a:t> </a:t>
            </a:r>
            <a:r>
              <a:rPr lang="en-US" altLang="sr-Latn-RS" sz="2800" dirty="0" err="1"/>
              <a:t>okom</a:t>
            </a:r>
            <a:r>
              <a:rPr lang="en-US" altLang="sr-Latn-RS" sz="2800" dirty="0"/>
              <a:t>: model </a:t>
            </a:r>
            <a:r>
              <a:rPr lang="en-US" altLang="sr-Latn-RS" sz="2800" dirty="0" err="1"/>
              <a:t>stvaranja</a:t>
            </a:r>
            <a:r>
              <a:rPr lang="en-US" altLang="sr-Latn-RS" sz="2800" dirty="0"/>
              <a:t> </a:t>
            </a:r>
            <a:r>
              <a:rPr lang="en-US" altLang="sr-Latn-RS" sz="2800" dirty="0" err="1"/>
              <a:t>slike</a:t>
            </a:r>
            <a:endParaRPr lang="en-US" altLang="sr-Latn-RS" sz="2800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 smtClean="0"/>
              <a:t>Perspektivni</a:t>
            </a:r>
            <a:r>
              <a:rPr lang="en-US" altLang="sr-Latn-RS" dirty="0" smtClean="0"/>
              <a:t> model </a:t>
            </a:r>
            <a:r>
              <a:rPr lang="en-US" altLang="sr-Latn-RS" dirty="0" err="1" smtClean="0"/>
              <a:t>stvaranja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slike</a:t>
            </a:r>
            <a:endParaRPr lang="hr-HR" altLang="sr-Latn-R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sr-Latn-RS" sz="12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15620"/>
            <a:ext cx="3353777" cy="2649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47979"/>
            <a:ext cx="3313311" cy="1969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28605" y="4881772"/>
                <a:ext cx="16074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05" y="4881772"/>
                <a:ext cx="1607491" cy="307777"/>
              </a:xfrm>
              <a:prstGeom prst="rect">
                <a:avLst/>
              </a:prstGeom>
              <a:blipFill>
                <a:blip r:embed="rId5"/>
                <a:stretch>
                  <a:fillRect l="-758" r="-454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76797" y="5429264"/>
                <a:ext cx="1283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797" y="5429264"/>
                <a:ext cx="1283235" cy="307777"/>
              </a:xfrm>
              <a:prstGeom prst="rect">
                <a:avLst/>
              </a:prstGeom>
              <a:blipFill>
                <a:blip r:embed="rId6"/>
                <a:stretch>
                  <a:fillRect l="-1905" r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11259" y="4835606"/>
            <a:ext cx="3226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Perspektivna</a:t>
            </a:r>
            <a:r>
              <a:rPr lang="en-US" dirty="0" smtClean="0"/>
              <a:t> </a:t>
            </a:r>
            <a:r>
              <a:rPr lang="en-US" dirty="0" err="1" smtClean="0"/>
              <a:t>projekcija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46476" y="5822867"/>
                <a:ext cx="18896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76" y="5822867"/>
                <a:ext cx="1889620" cy="307777"/>
              </a:xfrm>
              <a:prstGeom prst="rect">
                <a:avLst/>
              </a:prstGeom>
              <a:blipFill>
                <a:blip r:embed="rId7"/>
                <a:stretch>
                  <a:fillRect r="-323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56176" y="5094043"/>
                <a:ext cx="2143536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5094043"/>
                <a:ext cx="2143536" cy="9782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0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241955"/>
            <a:ext cx="8928100" cy="523220"/>
          </a:xfrm>
        </p:spPr>
        <p:txBody>
          <a:bodyPr/>
          <a:lstStyle/>
          <a:p>
            <a:r>
              <a:rPr lang="en-US" altLang="sr-Latn-RS" sz="2800" dirty="0"/>
              <a:t>1. </a:t>
            </a:r>
            <a:r>
              <a:rPr lang="hr-HR" altLang="sr-Latn-RS" sz="2800" dirty="0"/>
              <a:t>Kamera</a:t>
            </a:r>
            <a:r>
              <a:rPr lang="en-US" altLang="sr-Latn-RS" sz="2800" dirty="0"/>
              <a:t> s </a:t>
            </a:r>
            <a:r>
              <a:rPr lang="en-US" altLang="sr-Latn-RS" sz="2800" dirty="0" err="1"/>
              <a:t>ribljim</a:t>
            </a:r>
            <a:r>
              <a:rPr lang="en-US" altLang="sr-Latn-RS" sz="2800" dirty="0"/>
              <a:t> </a:t>
            </a:r>
            <a:r>
              <a:rPr lang="en-US" altLang="sr-Latn-RS" sz="2800" dirty="0" err="1"/>
              <a:t>okom</a:t>
            </a:r>
            <a:r>
              <a:rPr lang="en-US" altLang="sr-Latn-RS" sz="2800" dirty="0"/>
              <a:t>: </a:t>
            </a:r>
            <a:r>
              <a:rPr lang="en-US" altLang="sr-Latn-RS" sz="2800" dirty="0" smtClean="0"/>
              <a:t>model </a:t>
            </a:r>
            <a:r>
              <a:rPr lang="en-US" altLang="sr-Latn-RS" sz="2800" dirty="0" err="1"/>
              <a:t>stvaranja</a:t>
            </a:r>
            <a:r>
              <a:rPr lang="en-US" altLang="sr-Latn-RS" sz="2800" dirty="0"/>
              <a:t> </a:t>
            </a:r>
            <a:r>
              <a:rPr lang="en-US" altLang="sr-Latn-RS" sz="2800" dirty="0" err="1"/>
              <a:t>slike</a:t>
            </a:r>
            <a:endParaRPr lang="en-US" altLang="sr-Latn-RS" sz="2800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/>
              <a:t>Radijalno</a:t>
            </a:r>
            <a:r>
              <a:rPr lang="en-US" altLang="sr-Latn-RS" dirty="0"/>
              <a:t> </a:t>
            </a:r>
            <a:r>
              <a:rPr lang="en-US" altLang="sr-Latn-RS" dirty="0" err="1"/>
              <a:t>simetrični</a:t>
            </a:r>
            <a:r>
              <a:rPr lang="en-US" altLang="sr-Latn-RS" dirty="0"/>
              <a:t> model </a:t>
            </a:r>
            <a:r>
              <a:rPr lang="en-US" altLang="sr-Latn-RS" dirty="0" err="1"/>
              <a:t>stvaranja</a:t>
            </a:r>
            <a:r>
              <a:rPr lang="en-US" altLang="sr-Latn-RS" dirty="0"/>
              <a:t> </a:t>
            </a:r>
            <a:r>
              <a:rPr lang="en-US" altLang="sr-Latn-RS" dirty="0" err="1"/>
              <a:t>slike</a:t>
            </a:r>
            <a:endParaRPr lang="hr-HR" altLang="sr-Latn-RS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sr-Latn-RS" sz="120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4" y="1558271"/>
            <a:ext cx="8680772" cy="4364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97065" y="6372225"/>
                <a:ext cx="16074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65" y="6372225"/>
                <a:ext cx="1607491" cy="307777"/>
              </a:xfrm>
              <a:prstGeom prst="rect">
                <a:avLst/>
              </a:prstGeom>
              <a:blipFill>
                <a:blip r:embed="rId4"/>
                <a:stretch>
                  <a:fillRect l="-758" r="-4545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53877" y="5922675"/>
            <a:ext cx="3109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Perspektivna</a:t>
            </a:r>
            <a:r>
              <a:rPr lang="en-US" dirty="0" smtClean="0"/>
              <a:t> </a:t>
            </a:r>
            <a:r>
              <a:rPr lang="en-US" dirty="0" err="1" smtClean="0"/>
              <a:t>projekcija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473558" y="6372225"/>
                <a:ext cx="2196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2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/ 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558" y="6372225"/>
                <a:ext cx="2196883" cy="307777"/>
              </a:xfrm>
              <a:prstGeom prst="rect">
                <a:avLst/>
              </a:prstGeom>
              <a:blipFill>
                <a:blip r:embed="rId5"/>
                <a:stretch>
                  <a:fillRect l="-833" r="-3333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2874565" y="5922675"/>
            <a:ext cx="3226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Stereografska</a:t>
            </a:r>
            <a:r>
              <a:rPr lang="en-US" dirty="0" smtClean="0"/>
              <a:t> </a:t>
            </a:r>
            <a:r>
              <a:rPr lang="en-US" dirty="0" err="1" smtClean="0"/>
              <a:t>projekcija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48264" y="6372225"/>
                <a:ext cx="10111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6372225"/>
                <a:ext cx="1011110" cy="307777"/>
              </a:xfrm>
              <a:prstGeom prst="rect">
                <a:avLst/>
              </a:prstGeom>
              <a:blipFill>
                <a:blip r:embed="rId6"/>
                <a:stretch>
                  <a:fillRect l="-2410" r="-4217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694485" y="5922675"/>
            <a:ext cx="3179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Ekvidistantna</a:t>
            </a:r>
            <a:r>
              <a:rPr lang="en-US" dirty="0" smtClean="0"/>
              <a:t> </a:t>
            </a:r>
            <a:r>
              <a:rPr lang="en-US" dirty="0" err="1" smtClean="0"/>
              <a:t>projekcija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241955"/>
            <a:ext cx="8928100" cy="523220"/>
          </a:xfrm>
        </p:spPr>
        <p:txBody>
          <a:bodyPr/>
          <a:lstStyle/>
          <a:p>
            <a:r>
              <a:rPr lang="en-US" altLang="sr-Latn-RS" sz="2800" dirty="0"/>
              <a:t>1. </a:t>
            </a:r>
            <a:r>
              <a:rPr lang="hr-HR" altLang="sr-Latn-RS" sz="2800" dirty="0"/>
              <a:t>Kamera</a:t>
            </a:r>
            <a:r>
              <a:rPr lang="en-US" altLang="sr-Latn-RS" sz="2800" dirty="0"/>
              <a:t> s </a:t>
            </a:r>
            <a:r>
              <a:rPr lang="en-US" altLang="sr-Latn-RS" sz="2800" dirty="0" err="1"/>
              <a:t>ribljim</a:t>
            </a:r>
            <a:r>
              <a:rPr lang="en-US" altLang="sr-Latn-RS" sz="2800" dirty="0"/>
              <a:t> </a:t>
            </a:r>
            <a:r>
              <a:rPr lang="en-US" altLang="sr-Latn-RS" sz="2800" dirty="0" err="1"/>
              <a:t>okom</a:t>
            </a:r>
            <a:r>
              <a:rPr lang="en-US" altLang="sr-Latn-RS" sz="2800" dirty="0"/>
              <a:t>: model </a:t>
            </a:r>
            <a:r>
              <a:rPr lang="en-US" altLang="sr-Latn-RS" sz="2800" dirty="0" err="1"/>
              <a:t>stvaranja</a:t>
            </a:r>
            <a:r>
              <a:rPr lang="en-US" altLang="sr-Latn-RS" sz="2800" dirty="0"/>
              <a:t> </a:t>
            </a:r>
            <a:r>
              <a:rPr lang="en-US" altLang="sr-Latn-RS" sz="2800" dirty="0" err="1"/>
              <a:t>slike</a:t>
            </a:r>
            <a:endParaRPr lang="en-US" altLang="sr-Latn-RS" sz="2800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sr-Latn-RS" dirty="0" err="1"/>
              <a:t>Radijalno</a:t>
            </a:r>
            <a:r>
              <a:rPr lang="en-US" altLang="sr-Latn-RS" dirty="0"/>
              <a:t> </a:t>
            </a:r>
            <a:r>
              <a:rPr lang="en-US" altLang="sr-Latn-RS" dirty="0" err="1"/>
              <a:t>simetrični</a:t>
            </a:r>
            <a:r>
              <a:rPr lang="en-US" altLang="sr-Latn-RS" dirty="0"/>
              <a:t> model </a:t>
            </a:r>
            <a:r>
              <a:rPr lang="en-US" altLang="sr-Latn-RS" dirty="0" err="1"/>
              <a:t>stvaranja</a:t>
            </a:r>
            <a:r>
              <a:rPr lang="en-US" altLang="sr-Latn-RS" dirty="0"/>
              <a:t> </a:t>
            </a:r>
            <a:r>
              <a:rPr lang="en-US" altLang="sr-Latn-RS" dirty="0" err="1"/>
              <a:t>slike</a:t>
            </a:r>
            <a:endParaRPr lang="hr-HR" altLang="sr-Latn-RS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sr-Latn-RS" sz="120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58" y="1562835"/>
            <a:ext cx="5805481" cy="4364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051720" y="6379478"/>
                <a:ext cx="22626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2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/ 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6379478"/>
                <a:ext cx="2262606" cy="307777"/>
              </a:xfrm>
              <a:prstGeom prst="rect">
                <a:avLst/>
              </a:prstGeom>
              <a:blipFill>
                <a:blip r:embed="rId4"/>
                <a:stretch>
                  <a:fillRect l="-809" r="-323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547664" y="5929928"/>
            <a:ext cx="2927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Ekvisolidna</a:t>
            </a:r>
            <a:r>
              <a:rPr lang="en-US" dirty="0" smtClean="0"/>
              <a:t> </a:t>
            </a:r>
            <a:r>
              <a:rPr lang="en-US" dirty="0" err="1" smtClean="0"/>
              <a:t>projekcija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56884" y="6379478"/>
                <a:ext cx="21557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884" y="6379478"/>
                <a:ext cx="2155716" cy="307777"/>
              </a:xfrm>
              <a:prstGeom prst="rect">
                <a:avLst/>
              </a:prstGeom>
              <a:blipFill>
                <a:blip r:embed="rId5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476106" y="5929928"/>
            <a:ext cx="2917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Ortografska</a:t>
            </a:r>
            <a:r>
              <a:rPr lang="en-US" dirty="0" smtClean="0"/>
              <a:t> </a:t>
            </a:r>
            <a:r>
              <a:rPr lang="en-US" dirty="0" err="1" smtClean="0"/>
              <a:t>projekcija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hr-HR" altLang="sr-Latn-RS" dirty="0" smtClean="0"/>
              <a:t>Sadržaj</a:t>
            </a:r>
            <a:endParaRPr lang="en-US" altLang="sr-Latn-RS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07950" y="900113"/>
            <a:ext cx="8928100" cy="41426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sr-Latn-RS" dirty="0" smtClean="0"/>
          </a:p>
          <a:p>
            <a:pPr marL="514350" indent="-514350">
              <a:buFont typeface="+mj-lt"/>
              <a:buAutoNum type="arabicPeriod"/>
            </a:pPr>
            <a:endParaRPr lang="en-US" altLang="sr-Latn-RS" dirty="0"/>
          </a:p>
          <a:p>
            <a:pPr marL="514350" indent="-514350">
              <a:buFont typeface="+mj-lt"/>
              <a:buAutoNum type="arabicPeriod"/>
            </a:pPr>
            <a:endParaRPr lang="en-US" alt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sr-Latn-RS" dirty="0" err="1" smtClean="0"/>
              <a:t>Kamera</a:t>
            </a:r>
            <a:r>
              <a:rPr lang="en-US" altLang="sr-Latn-RS" dirty="0" smtClean="0"/>
              <a:t> s </a:t>
            </a:r>
            <a:r>
              <a:rPr lang="en-US" altLang="sr-Latn-RS" dirty="0" err="1" smtClean="0"/>
              <a:t>ribljim</a:t>
            </a:r>
            <a:r>
              <a:rPr lang="en-US" altLang="sr-Latn-RS" dirty="0" smtClean="0"/>
              <a:t> </a:t>
            </a:r>
            <a:r>
              <a:rPr lang="en-US" altLang="sr-Latn-RS" dirty="0" err="1" smtClean="0"/>
              <a:t>okom</a:t>
            </a: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sr-Latn-RS" b="1" dirty="0" err="1" smtClean="0"/>
              <a:t>Kalibracija</a:t>
            </a:r>
            <a:r>
              <a:rPr lang="en-US" altLang="sr-Latn-RS" b="1" dirty="0" smtClean="0"/>
              <a:t> </a:t>
            </a:r>
            <a:r>
              <a:rPr lang="en-US" altLang="sr-Latn-RS" b="1" dirty="0" err="1" smtClean="0"/>
              <a:t>kamere</a:t>
            </a:r>
            <a:r>
              <a:rPr lang="en-US" altLang="sr-Latn-RS" b="1" dirty="0" smtClean="0"/>
              <a:t> s </a:t>
            </a:r>
            <a:r>
              <a:rPr lang="en-US" altLang="sr-Latn-RS" b="1" dirty="0" err="1" smtClean="0"/>
              <a:t>ribljim</a:t>
            </a:r>
            <a:r>
              <a:rPr lang="en-US" altLang="sr-Latn-RS" b="1" dirty="0" smtClean="0"/>
              <a:t> </a:t>
            </a:r>
            <a:r>
              <a:rPr lang="en-US" altLang="sr-Latn-RS" b="1" dirty="0" err="1" smtClean="0"/>
              <a:t>okom</a:t>
            </a:r>
            <a:endParaRPr lang="hr-HR" altLang="sr-Latn-RS" b="1" dirty="0" smtClean="0"/>
          </a:p>
          <a:p>
            <a:pPr marL="514350" indent="-514350">
              <a:buFont typeface="+mj-lt"/>
              <a:buAutoNum type="arabicPeriod"/>
            </a:pPr>
            <a:endParaRPr lang="hr-HR" altLang="sr-Latn-RS" dirty="0" smtClean="0"/>
          </a:p>
          <a:p>
            <a:pPr marL="514350" indent="-514350">
              <a:buFont typeface="+mj-lt"/>
              <a:buAutoNum type="arabicPeriod"/>
            </a:pPr>
            <a:r>
              <a:rPr lang="hr-HR" dirty="0" err="1" smtClean="0"/>
              <a:t>Stereo</a:t>
            </a:r>
            <a:r>
              <a:rPr lang="hr-HR" dirty="0" smtClean="0"/>
              <a:t> </a:t>
            </a:r>
            <a:r>
              <a:rPr lang="hr-HR" dirty="0"/>
              <a:t>kalibracija kamera s ribljim </a:t>
            </a:r>
            <a:r>
              <a:rPr lang="hr-HR" dirty="0" smtClean="0"/>
              <a:t>okom</a:t>
            </a:r>
            <a:endParaRPr lang="hr-HR" altLang="sr-Latn-R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70C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40C60E-8CA6-474F-86B7-7D291845BABE}" type="slidenum">
              <a:rPr lang="en-US" altLang="sr-Latn-RS" sz="12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sr-Latn-RS" sz="1200" smtClean="0"/>
          </a:p>
        </p:txBody>
      </p:sp>
    </p:spTree>
    <p:extLst>
      <p:ext uri="{BB962C8B-B14F-4D97-AF65-F5344CB8AC3E}">
        <p14:creationId xmlns:p14="http://schemas.microsoft.com/office/powerpoint/2010/main" val="35997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Slit</Template>
  <TotalTime>1816</TotalTime>
  <Words>384</Words>
  <Application>Microsoft Office PowerPoint</Application>
  <PresentationFormat>On-screen Show (4:3)</PresentationFormat>
  <Paragraphs>165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Cambria Math</vt:lpstr>
      <vt:lpstr>Courier New</vt:lpstr>
      <vt:lpstr>Tahoma</vt:lpstr>
      <vt:lpstr>Wingdings</vt:lpstr>
      <vt:lpstr>Default Design</vt:lpstr>
      <vt:lpstr>Stereo kalibracija kamera s ribljim okom</vt:lpstr>
      <vt:lpstr>Sadržaj</vt:lpstr>
      <vt:lpstr>Kamera s ribljim okom</vt:lpstr>
      <vt:lpstr>Kamera s ribljim okom</vt:lpstr>
      <vt:lpstr>1. Kamera s ribljim okom: model stvaranja slike</vt:lpstr>
      <vt:lpstr>1. Kamera s ribljim okom: model stvaranja slike</vt:lpstr>
      <vt:lpstr>1. Kamera s ribljim okom: model stvaranja slike</vt:lpstr>
      <vt:lpstr>1. Kamera s ribljim okom: model stvaranja slike</vt:lpstr>
      <vt:lpstr>Sadržaj</vt:lpstr>
      <vt:lpstr>2. Kalibracija kamere s ribljim okom</vt:lpstr>
      <vt:lpstr>2. Kalibracija kamere s ribljim okom</vt:lpstr>
      <vt:lpstr>2. Kalibracija kamere s ribljim okom</vt:lpstr>
      <vt:lpstr>Sadržaj</vt:lpstr>
      <vt:lpstr>3. Stereo kalibracija kamere: rektifikacija</vt:lpstr>
      <vt:lpstr>3. Stereo kalibracija kamere: rektifikacija</vt:lpstr>
      <vt:lpstr>3. Stereo kalibracija kamere: rektifikacija</vt:lpstr>
      <vt:lpstr>3. Stereo kalibracija kamere: rektifikacija</vt:lpstr>
      <vt:lpstr>3. Stereo kalibracija kamere: rektifikacija</vt:lpstr>
      <vt:lpstr>3. Stereo kalibracija kamere</vt:lpstr>
      <vt:lpstr>3. Stereo kalibracija kamere</vt:lpstr>
      <vt:lpstr>3. Stereo kalibracija kamere</vt:lpstr>
      <vt:lpstr>Stereo kalibracija kamera s ribljim okom</vt:lpstr>
    </vt:vector>
  </TitlesOfParts>
  <Manager>Zlatko Zmijarević</Manager>
  <Company>FER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Predlozak za PhD studente</dc:title>
  <dc:subject>Doktorski studij</dc:subject>
  <dc:creator>Bosko Milesevic</dc:creator>
  <cp:lastModifiedBy>Josip</cp:lastModifiedBy>
  <cp:revision>208</cp:revision>
  <dcterms:created xsi:type="dcterms:W3CDTF">2004-02-10T15:35:07Z</dcterms:created>
  <dcterms:modified xsi:type="dcterms:W3CDTF">2016-06-09T08:01:41Z</dcterms:modified>
  <cp:category>Doktorski studij</cp:category>
</cp:coreProperties>
</file>